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embeddedFontLst>
    <p:embeddedFont>
      <p:font typeface="Average" panose="020B0604020202020204" charset="0"/>
      <p:regular r:id="rId30"/>
    </p:embeddedFont>
    <p:embeddedFont>
      <p:font typeface="Lato" panose="020B0604020202020204" charset="0"/>
      <p:regular r:id="rId31"/>
      <p:bold r:id="rId32"/>
      <p:italic r:id="rId33"/>
      <p:boldItalic r:id="rId34"/>
    </p:embeddedFont>
    <p:embeddedFont>
      <p:font typeface="Lobster" panose="020B0604020202020204" charset="0"/>
      <p:regular r:id="rId35"/>
    </p:embeddedFont>
    <p:embeddedFont>
      <p:font typeface="Raleway" panose="020B0604020202020204" charset="0"/>
      <p:regular r:id="rId36"/>
      <p:bold r:id="rId37"/>
      <p:italic r:id="rId38"/>
      <p:boldItalic r:id="rId39"/>
    </p:embeddedFont>
    <p:embeddedFont>
      <p:font typeface="Roboto" panose="020B0604020202020204" charset="0"/>
      <p:regular r:id="rId40"/>
      <p:bold r:id="rId41"/>
      <p:italic r:id="rId42"/>
      <p:boldItalic r:id="rId43"/>
    </p:embeddedFont>
    <p:embeddedFont>
      <p:font typeface="Roboto Slab" panose="020B0604020202020204" charset="0"/>
      <p:regular r:id="rId44"/>
      <p:bold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88C7D7-5382-4D6F-8948-CDD4B42B6640}">
  <a:tblStyle styleId="{6E88C7D7-5382-4D6F-8948-CDD4B42B66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6240fd7f9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6240fd7f9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63e69a4e85_0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63e69a4e85_0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4dc928c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64dc928c4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63e69a4e8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63e69a4e8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4de02b0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4de02b0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63e69a4e8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63e69a4e8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251bb473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d251bb473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d251bb473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d251bb473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63e69a4e8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63e69a4e85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cb9a0b074_1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cb9a0b074_1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5b15f0a3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5b15f0a3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d814cf7d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d814cf7d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cb9a0b074_1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cb9a0b074_1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64e2e565d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64e2e565d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e965474a9_3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e965474a9_3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4f56fe4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64f56fe4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64f56fe4b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64f56fe4b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64f56fe4b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64f56fe4b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3e69a4e85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3e69a4e85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2363054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72363054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b9a0b07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b9a0b07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4e2e565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64e2e565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3e69a4e85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3e69a4e85_0_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cb9a0b074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cb9a0b074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6240fd7f9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6240fd7f9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6240fd7f9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6240fd7f91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AUTOLAYOUT_1"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/>
          <p:nvPr/>
        </p:nvSpPr>
        <p:spPr>
          <a:xfrm>
            <a:off x="673800" y="539250"/>
            <a:ext cx="7796400" cy="4065000"/>
          </a:xfrm>
          <a:prstGeom prst="rect">
            <a:avLst/>
          </a:prstGeom>
          <a:solidFill>
            <a:srgbClr val="FFFFFF"/>
          </a:solidFill>
          <a:ln w="114300" cap="flat" cmpd="thinThick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AUTOLAYOUT_2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696969"/>
              </a:gs>
              <a:gs pos="100000">
                <a:srgbClr val="1D1D1D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0" y="1681050"/>
            <a:ext cx="9144000" cy="178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>
            <a:off x="311700" y="1957350"/>
            <a:ext cx="8520600" cy="122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AUTOLAYOUT_3"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15"/>
          <p:cNvGrpSpPr/>
          <p:nvPr/>
        </p:nvGrpSpPr>
        <p:grpSpPr>
          <a:xfrm>
            <a:off x="0" y="0"/>
            <a:ext cx="9144153" cy="5143624"/>
            <a:chOff x="-77" y="25"/>
            <a:chExt cx="9144153" cy="5143624"/>
          </a:xfrm>
        </p:grpSpPr>
        <p:sp>
          <p:nvSpPr>
            <p:cNvPr id="71" name="Google Shape;71;p15"/>
            <p:cNvSpPr/>
            <p:nvPr/>
          </p:nvSpPr>
          <p:spPr>
            <a:xfrm rot="-5400000">
              <a:off x="-47653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5400000">
              <a:off x="-47653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rot="-5400000">
              <a:off x="-47653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rot="-5400000">
              <a:off x="-47653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-5400000">
              <a:off x="-47653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rot="5400000">
              <a:off x="714198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-5400000">
              <a:off x="714322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rot="5400000">
              <a:off x="714198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5400000">
              <a:off x="714322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rot="5400000">
              <a:off x="714198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5400000">
              <a:off x="714322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 rot="5400000">
              <a:off x="714198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 rot="5400000">
              <a:off x="714198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 rot="-5400000">
              <a:off x="714322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 rot="5400000">
              <a:off x="714198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 rot="-5400000">
              <a:off x="714322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 rot="5400000">
              <a:off x="1476173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 rot="-5400000">
              <a:off x="1476296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 rot="5400000">
              <a:off x="1476173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 rot="-5400000">
              <a:off x="1476296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 rot="5400000">
              <a:off x="1476173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 rot="-5400000">
              <a:off x="1476296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 rot="5400000">
              <a:off x="1476173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 rot="5400000">
              <a:off x="1476173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 rot="-5400000">
              <a:off x="1476296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 rot="5400000">
              <a:off x="1476173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 rot="-5400000">
              <a:off x="1476296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 rot="5400000">
              <a:off x="2238147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 rot="-5400000">
              <a:off x="2238271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 rot="5400000">
              <a:off x="2238147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 rot="-5400000">
              <a:off x="2238271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 rot="5400000">
              <a:off x="2238147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 rot="-5400000">
              <a:off x="2238271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rot="5400000">
              <a:off x="2238147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 rot="5400000">
              <a:off x="2238147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 rot="-5400000">
              <a:off x="2238271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 rot="5400000">
              <a:off x="2238147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 rot="-5400000">
              <a:off x="2238271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 rot="5400000">
              <a:off x="3000173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 rot="-5400000">
              <a:off x="3000297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 rot="5400000">
              <a:off x="3000173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 rot="-5400000">
              <a:off x="3000297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rot="5400000">
              <a:off x="3000173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 rot="-5400000">
              <a:off x="3000297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 rot="5400000">
              <a:off x="3000173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rot="5400000">
              <a:off x="3000173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rot="-5400000">
              <a:off x="3000297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rot="5400000">
              <a:off x="3000173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 rot="-5400000">
              <a:off x="3000297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 rot="5400000">
              <a:off x="3762251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 rot="-5400000">
              <a:off x="3762374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 rot="5400000">
              <a:off x="3762251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 rot="-5400000">
              <a:off x="3762374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 rot="5400000">
              <a:off x="3762251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3762374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 rot="5400000">
              <a:off x="3762251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 rot="5400000">
              <a:off x="3762251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 rot="-5400000">
              <a:off x="3762374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 rot="5400000">
              <a:off x="3762251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 rot="-5400000">
              <a:off x="3762374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rot="5400000">
              <a:off x="-47777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 rot="5400000">
              <a:off x="-47777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 rot="5400000">
              <a:off x="-47777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 rot="5400000">
              <a:off x="-47777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 rot="-5400000">
              <a:off x="166697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 rot="5400000">
              <a:off x="-47777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 rot="5400000">
              <a:off x="-47777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 rot="-5400000" flipH="1">
              <a:off x="166697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 rot="-5400000">
              <a:off x="928672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 rot="-5400000" flipH="1">
              <a:off x="928672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 rot="-5400000">
              <a:off x="1690646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 rot="-5400000" flipH="1">
              <a:off x="1690646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 rot="-5400000">
              <a:off x="2452621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 rot="-5400000" flipH="1">
              <a:off x="2452621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 rot="-5400000">
              <a:off x="3214647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 rot="-5400000" flipH="1">
              <a:off x="3214647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 rot="-5400000">
              <a:off x="3976724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 rot="-5400000" flipH="1">
              <a:off x="3976724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 rot="-5400000">
              <a:off x="4524349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 rot="-5400000">
              <a:off x="4524349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 rot="-5400000">
              <a:off x="4524349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 rot="-5400000">
              <a:off x="4524349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 rot="-5400000">
              <a:off x="4524349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 rot="5400000">
              <a:off x="5286200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 rot="-5400000">
              <a:off x="5286324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 rot="5400000">
              <a:off x="5286200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 rot="-5400000">
              <a:off x="5286324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 rot="5400000">
              <a:off x="5286200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 rot="-5400000">
              <a:off x="5286324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 rot="5400000">
              <a:off x="5286200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 rot="5400000">
              <a:off x="5286200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 rot="-5400000">
              <a:off x="5286324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 rot="5400000">
              <a:off x="5286200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 rot="-5400000">
              <a:off x="5286324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 rot="5400000">
              <a:off x="6048175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 rot="-5400000">
              <a:off x="6048298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 rot="5400000">
              <a:off x="6048175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 rot="-5400000">
              <a:off x="6048298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5"/>
            <p:cNvSpPr/>
            <p:nvPr/>
          </p:nvSpPr>
          <p:spPr>
            <a:xfrm rot="5400000">
              <a:off x="6048175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5"/>
            <p:cNvSpPr/>
            <p:nvPr/>
          </p:nvSpPr>
          <p:spPr>
            <a:xfrm rot="-5400000">
              <a:off x="6048298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5"/>
            <p:cNvSpPr/>
            <p:nvPr/>
          </p:nvSpPr>
          <p:spPr>
            <a:xfrm rot="5400000">
              <a:off x="6048175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5"/>
            <p:cNvSpPr/>
            <p:nvPr/>
          </p:nvSpPr>
          <p:spPr>
            <a:xfrm rot="5400000">
              <a:off x="6048175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 rot="-5400000">
              <a:off x="6048298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 rot="5400000">
              <a:off x="6048175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5"/>
            <p:cNvSpPr/>
            <p:nvPr/>
          </p:nvSpPr>
          <p:spPr>
            <a:xfrm rot="-5400000">
              <a:off x="6048298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5"/>
            <p:cNvSpPr/>
            <p:nvPr/>
          </p:nvSpPr>
          <p:spPr>
            <a:xfrm rot="5400000">
              <a:off x="6810149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5"/>
            <p:cNvSpPr/>
            <p:nvPr/>
          </p:nvSpPr>
          <p:spPr>
            <a:xfrm rot="-5400000">
              <a:off x="6810273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 rot="5400000">
              <a:off x="6810149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 rot="-5400000">
              <a:off x="6810273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 rot="5400000">
              <a:off x="6810149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 rot="-5400000">
              <a:off x="6810273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 rot="5400000">
              <a:off x="6810149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 rot="5400000">
              <a:off x="6810149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 rot="-5400000">
              <a:off x="6810273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 rot="5400000">
              <a:off x="6810149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 rot="-5400000">
              <a:off x="6810273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 rot="5400000">
              <a:off x="7572175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 rot="-5400000">
              <a:off x="7572299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 rot="5400000">
              <a:off x="7572175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 rot="-5400000">
              <a:off x="7572299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 rot="5400000">
              <a:off x="7572175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 rot="-5400000">
              <a:off x="7572299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 rot="5400000">
              <a:off x="7572175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 rot="5400000">
              <a:off x="7572175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 rot="-5400000">
              <a:off x="7572299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 rot="5400000">
              <a:off x="7572175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5"/>
            <p:cNvSpPr/>
            <p:nvPr/>
          </p:nvSpPr>
          <p:spPr>
            <a:xfrm rot="-5400000">
              <a:off x="7572299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 rot="5400000">
              <a:off x="8334253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5"/>
            <p:cNvSpPr/>
            <p:nvPr/>
          </p:nvSpPr>
          <p:spPr>
            <a:xfrm rot="-5400000">
              <a:off x="8334377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 rot="5400000">
              <a:off x="8334253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 rot="-5400000">
              <a:off x="8334377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 rot="5400000">
              <a:off x="8334253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 rot="-5400000">
              <a:off x="8334377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 rot="5400000">
              <a:off x="8334253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 rot="5400000">
              <a:off x="8334253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 rot="-5400000">
              <a:off x="8334377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 rot="5400000">
              <a:off x="8334253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 rot="-5400000">
              <a:off x="8334377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 rot="5400000">
              <a:off x="4524225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 rot="5400000">
              <a:off x="4524225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 rot="5400000">
              <a:off x="4524225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 rot="5400000">
              <a:off x="4524225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 rot="-5400000">
              <a:off x="4738699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 rot="5400000">
              <a:off x="4524225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 rot="5400000">
              <a:off x="4524225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 rot="-5400000" flipH="1">
              <a:off x="4738699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5"/>
            <p:cNvSpPr/>
            <p:nvPr/>
          </p:nvSpPr>
          <p:spPr>
            <a:xfrm rot="-5400000">
              <a:off x="5500674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5"/>
            <p:cNvSpPr/>
            <p:nvPr/>
          </p:nvSpPr>
          <p:spPr>
            <a:xfrm rot="-5400000" flipH="1">
              <a:off x="5500674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5"/>
            <p:cNvSpPr/>
            <p:nvPr/>
          </p:nvSpPr>
          <p:spPr>
            <a:xfrm rot="-5400000">
              <a:off x="6262648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5"/>
            <p:cNvSpPr/>
            <p:nvPr/>
          </p:nvSpPr>
          <p:spPr>
            <a:xfrm rot="-5400000" flipH="1">
              <a:off x="6262648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5"/>
            <p:cNvSpPr/>
            <p:nvPr/>
          </p:nvSpPr>
          <p:spPr>
            <a:xfrm rot="-5400000">
              <a:off x="7024623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5"/>
            <p:cNvSpPr/>
            <p:nvPr/>
          </p:nvSpPr>
          <p:spPr>
            <a:xfrm rot="-5400000" flipH="1">
              <a:off x="7024623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5"/>
            <p:cNvSpPr/>
            <p:nvPr/>
          </p:nvSpPr>
          <p:spPr>
            <a:xfrm rot="-5400000">
              <a:off x="7786649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5"/>
            <p:cNvSpPr/>
            <p:nvPr/>
          </p:nvSpPr>
          <p:spPr>
            <a:xfrm rot="-5400000" flipH="1">
              <a:off x="7786649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5"/>
            <p:cNvSpPr/>
            <p:nvPr/>
          </p:nvSpPr>
          <p:spPr>
            <a:xfrm rot="-5400000">
              <a:off x="8548727" y="4548163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 rot="-5400000" flipH="1">
              <a:off x="8548727" y="-166420"/>
              <a:ext cx="428700" cy="762000"/>
            </a:xfrm>
            <a:prstGeom prst="rtTriangle">
              <a:avLst/>
            </a:pr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15"/>
          <p:cNvSpPr/>
          <p:nvPr/>
        </p:nvSpPr>
        <p:spPr>
          <a:xfrm>
            <a:off x="1527325" y="1290025"/>
            <a:ext cx="6089400" cy="256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5"/>
          <p:cNvSpPr txBox="1">
            <a:spLocks noGrp="1"/>
          </p:cNvSpPr>
          <p:nvPr>
            <p:ph type="title"/>
          </p:nvPr>
        </p:nvSpPr>
        <p:spPr>
          <a:xfrm>
            <a:off x="1885350" y="1897113"/>
            <a:ext cx="5373300" cy="134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spd="med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0tdr9z1g3vQ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W9JYIq-S9uU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oZCKXQ284UY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7qFB86NenGA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EdEasy</a:t>
            </a:r>
            <a:endParaRPr/>
          </a:p>
        </p:txBody>
      </p:sp>
      <p:sp>
        <p:nvSpPr>
          <p:cNvPr id="235" name="Google Shape;235;p16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Educating the world</a:t>
            </a:r>
            <a:endParaRPr sz="2400" b="1"/>
          </a:p>
        </p:txBody>
      </p:sp>
      <p:sp>
        <p:nvSpPr>
          <p:cNvPr id="236" name="Google Shape;236;p16"/>
          <p:cNvSpPr txBox="1"/>
          <p:nvPr/>
        </p:nvSpPr>
        <p:spPr>
          <a:xfrm>
            <a:off x="76200" y="4513975"/>
            <a:ext cx="2316000" cy="6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Team Id: APPYFUZZ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HackHarvard Hackathon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1925" y="748250"/>
            <a:ext cx="1171400" cy="117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5"/>
          <p:cNvSpPr txBox="1">
            <a:spLocks noGrp="1"/>
          </p:cNvSpPr>
          <p:nvPr>
            <p:ph type="title"/>
          </p:nvPr>
        </p:nvSpPr>
        <p:spPr>
          <a:xfrm>
            <a:off x="1219350" y="197475"/>
            <a:ext cx="6705300" cy="15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 : Future Version : </a:t>
            </a:r>
            <a:endParaRPr sz="4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The Drawing Board</a:t>
            </a:r>
            <a:endParaRPr sz="4400"/>
          </a:p>
        </p:txBody>
      </p:sp>
      <p:sp>
        <p:nvSpPr>
          <p:cNvPr id="301" name="Google Shape;301;p25"/>
          <p:cNvSpPr txBox="1"/>
          <p:nvPr/>
        </p:nvSpPr>
        <p:spPr>
          <a:xfrm>
            <a:off x="500550" y="2157675"/>
            <a:ext cx="8291700" cy="29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953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 Slab"/>
              <a:buChar char="➢"/>
            </a:pPr>
            <a:r>
              <a:rPr lang="en" sz="42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 </a:t>
            </a:r>
            <a:r>
              <a:rPr lang="en" sz="4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peer-to-peer drawing board</a:t>
            </a:r>
            <a:r>
              <a:rPr lang="en" sz="42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, which will be like a classroom whiteboard.</a:t>
            </a:r>
            <a:endParaRPr sz="42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6" descr="Peer-to-peer drawing board using Java" title="EdEasy Drawing Board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7"/>
          <p:cNvSpPr txBox="1">
            <a:spLocks noGrp="1"/>
          </p:cNvSpPr>
          <p:nvPr>
            <p:ph type="title" idx="4294967295"/>
          </p:nvPr>
        </p:nvSpPr>
        <p:spPr>
          <a:xfrm>
            <a:off x="1422400" y="246675"/>
            <a:ext cx="3095100" cy="768000"/>
          </a:xfrm>
          <a:prstGeom prst="rect">
            <a:avLst/>
          </a:prstGeom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The App</a:t>
            </a:r>
            <a:endParaRPr sz="2400"/>
          </a:p>
        </p:txBody>
      </p:sp>
      <p:sp>
        <p:nvSpPr>
          <p:cNvPr id="312" name="Google Shape;312;p27"/>
          <p:cNvSpPr txBox="1">
            <a:spLocks noGrp="1"/>
          </p:cNvSpPr>
          <p:nvPr>
            <p:ph type="title" idx="4294967295"/>
          </p:nvPr>
        </p:nvSpPr>
        <p:spPr>
          <a:xfrm>
            <a:off x="299800" y="1335800"/>
            <a:ext cx="5649300" cy="3541500"/>
          </a:xfrm>
          <a:prstGeom prst="rect">
            <a:avLst/>
          </a:prstGeom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verage"/>
              <a:buChar char="➔"/>
            </a:pPr>
            <a:r>
              <a:rPr lang="en" sz="2200">
                <a:latin typeface="Average"/>
                <a:ea typeface="Average"/>
                <a:cs typeface="Average"/>
                <a:sym typeface="Average"/>
              </a:rPr>
              <a:t>How it improves the current situation</a:t>
            </a:r>
            <a:endParaRPr sz="2200"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Average"/>
              <a:buChar char="➔"/>
            </a:pPr>
            <a:r>
              <a:rPr lang="en" sz="2200">
                <a:latin typeface="Average"/>
                <a:ea typeface="Average"/>
                <a:cs typeface="Average"/>
                <a:sym typeface="Average"/>
              </a:rPr>
              <a:t>What benefits do students get</a:t>
            </a:r>
            <a:endParaRPr sz="2200"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Average"/>
              <a:buChar char="➔"/>
            </a:pPr>
            <a:r>
              <a:rPr lang="en" sz="2200">
                <a:latin typeface="Average"/>
                <a:ea typeface="Average"/>
                <a:cs typeface="Average"/>
                <a:sym typeface="Average"/>
              </a:rPr>
              <a:t>Further integration with website</a:t>
            </a:r>
            <a:endParaRPr sz="2200"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Average"/>
              <a:buChar char="➔"/>
            </a:pPr>
            <a:r>
              <a:rPr lang="en" sz="2200">
                <a:latin typeface="Average"/>
                <a:ea typeface="Average"/>
                <a:cs typeface="Average"/>
                <a:sym typeface="Average"/>
              </a:rPr>
              <a:t>Improving chatbot for better interaction</a:t>
            </a:r>
            <a:endParaRPr sz="2200"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Average"/>
              <a:buChar char="➔"/>
            </a:pPr>
            <a:r>
              <a:rPr lang="en" sz="2200">
                <a:latin typeface="Average"/>
                <a:ea typeface="Average"/>
                <a:cs typeface="Average"/>
                <a:sym typeface="Average"/>
              </a:rPr>
              <a:t>Maintaining a proper discussions forum for enhanced doubt clarification</a:t>
            </a:r>
            <a:endParaRPr sz="2200"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200"/>
              <a:buFont typeface="Average"/>
              <a:buChar char="➔"/>
            </a:pPr>
            <a:r>
              <a:rPr lang="en" sz="2200">
                <a:latin typeface="Average"/>
                <a:ea typeface="Average"/>
                <a:cs typeface="Average"/>
                <a:sym typeface="Average"/>
              </a:rPr>
              <a:t>Expansion using other app services</a:t>
            </a:r>
            <a:endParaRPr sz="2200">
              <a:latin typeface="Average"/>
              <a:ea typeface="Average"/>
              <a:cs typeface="Average"/>
              <a:sym typeface="Average"/>
            </a:endParaRPr>
          </a:p>
        </p:txBody>
      </p:sp>
      <p:grpSp>
        <p:nvGrpSpPr>
          <p:cNvPr id="313" name="Google Shape;313;p27"/>
          <p:cNvGrpSpPr/>
          <p:nvPr/>
        </p:nvGrpSpPr>
        <p:grpSpPr>
          <a:xfrm>
            <a:off x="6216325" y="246675"/>
            <a:ext cx="2724425" cy="4630624"/>
            <a:chOff x="6216325" y="246675"/>
            <a:chExt cx="2724425" cy="4630624"/>
          </a:xfrm>
        </p:grpSpPr>
        <p:pic>
          <p:nvPicPr>
            <p:cNvPr id="314" name="Google Shape;314;p27"/>
            <p:cNvPicPr preferRelativeResize="0"/>
            <p:nvPr/>
          </p:nvPicPr>
          <p:blipFill rotWithShape="1">
            <a:blip r:embed="rId3">
              <a:alphaModFix/>
            </a:blip>
            <a:srcRect l="12644" t="4322" r="12314" b="4286"/>
            <a:stretch/>
          </p:blipFill>
          <p:spPr>
            <a:xfrm>
              <a:off x="6216325" y="246675"/>
              <a:ext cx="2724425" cy="46306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5" name="Google Shape;315;p27"/>
            <p:cNvPicPr preferRelativeResize="0"/>
            <p:nvPr/>
          </p:nvPicPr>
          <p:blipFill rotWithShape="1">
            <a:blip r:embed="rId4">
              <a:alphaModFix/>
            </a:blip>
            <a:srcRect t="4198" b="5897"/>
            <a:stretch/>
          </p:blipFill>
          <p:spPr>
            <a:xfrm>
              <a:off x="6517100" y="741950"/>
              <a:ext cx="2133774" cy="370972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8" descr="A quick overall working of the initial app build" title="EdEasy App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425" y="162725"/>
            <a:ext cx="6988350" cy="49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9"/>
          <p:cNvSpPr txBox="1">
            <a:spLocks noGrp="1"/>
          </p:cNvSpPr>
          <p:nvPr>
            <p:ph type="body" idx="4294967295"/>
          </p:nvPr>
        </p:nvSpPr>
        <p:spPr>
          <a:xfrm>
            <a:off x="1395950" y="929625"/>
            <a:ext cx="6136500" cy="3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sake of simplicity and easy management of resources the app has been integrated with features like chatbot, database systems..etc through the appypie platform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simple Chatbot is maintained through Dialogflow api event handler using appypie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main goal is to provide easier and quicker access to education to every student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E-Reader on the App can be used offline too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App also provides preliminary quizzes to the students based on their standard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0"/>
          <p:cNvSpPr txBox="1">
            <a:spLocks noGrp="1"/>
          </p:cNvSpPr>
          <p:nvPr>
            <p:ph type="title" idx="4294967295"/>
          </p:nvPr>
        </p:nvSpPr>
        <p:spPr>
          <a:xfrm>
            <a:off x="1219350" y="197475"/>
            <a:ext cx="6705300" cy="15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 : Future Version : </a:t>
            </a:r>
            <a:endParaRPr sz="4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Multilingual Help</a:t>
            </a:r>
            <a:endParaRPr sz="4400"/>
          </a:p>
        </p:txBody>
      </p:sp>
      <p:sp>
        <p:nvSpPr>
          <p:cNvPr id="333" name="Google Shape;333;p30"/>
          <p:cNvSpPr txBox="1"/>
          <p:nvPr/>
        </p:nvSpPr>
        <p:spPr>
          <a:xfrm>
            <a:off x="500550" y="1852875"/>
            <a:ext cx="8291700" cy="29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953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 Slab"/>
              <a:buChar char="➢"/>
            </a:pPr>
            <a:r>
              <a:rPr lang="en" sz="42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A partnership with other software companies for </a:t>
            </a:r>
            <a:r>
              <a:rPr lang="en" sz="42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teaching languages through our platform</a:t>
            </a:r>
            <a:r>
              <a:rPr lang="en" sz="42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(Ex: Google Bolo) </a:t>
            </a:r>
            <a:endParaRPr sz="42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1"/>
          <p:cNvSpPr txBox="1">
            <a:spLocks noGrp="1"/>
          </p:cNvSpPr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 what do we do with all the data </a:t>
            </a:r>
            <a:r>
              <a:rPr lang="en">
                <a:solidFill>
                  <a:srgbClr val="FFFFFF"/>
                </a:solidFill>
              </a:rPr>
              <a:t>collected from</a:t>
            </a:r>
            <a:r>
              <a:rPr lang="en">
                <a:solidFill>
                  <a:schemeClr val="accent5"/>
                </a:solidFill>
              </a:rPr>
              <a:t> students all around the globe?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2"/>
          <p:cNvSpPr txBox="1">
            <a:spLocks noGrp="1"/>
          </p:cNvSpPr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Feed it to a</a:t>
            </a:r>
            <a:r>
              <a:rPr lang="en">
                <a:solidFill>
                  <a:schemeClr val="accent5"/>
                </a:solidFill>
              </a:rPr>
              <a:t> </a:t>
            </a:r>
            <a:endParaRPr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Machine Learning Model!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400" b="0"/>
              <a:t>(With a little help from your </a:t>
            </a:r>
            <a:r>
              <a:rPr lang="en" sz="2400"/>
              <a:t>device</a:t>
            </a:r>
            <a:r>
              <a:rPr lang="en" sz="2400" b="0"/>
              <a:t>)</a:t>
            </a:r>
            <a:endParaRPr sz="2400" b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33" descr="A student performance classifier" title="Performance classifier  - Jupyter Notebook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4"/>
          <p:cNvSpPr txBox="1">
            <a:spLocks noGrp="1"/>
          </p:cNvSpPr>
          <p:nvPr>
            <p:ph type="title"/>
          </p:nvPr>
        </p:nvSpPr>
        <p:spPr>
          <a:xfrm>
            <a:off x="140525" y="754200"/>
            <a:ext cx="4328400" cy="36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WHAT IS THE PURPOSE OF</a:t>
            </a:r>
            <a:r>
              <a:rPr lang="en" sz="3800">
                <a:solidFill>
                  <a:schemeClr val="lt2"/>
                </a:solidFill>
              </a:rPr>
              <a:t> </a:t>
            </a:r>
            <a:endParaRPr sz="38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ML MODEL</a:t>
            </a:r>
            <a:r>
              <a:rPr lang="en"/>
              <a:t> </a:t>
            </a:r>
            <a:r>
              <a:rPr lang="en" sz="2500">
                <a:solidFill>
                  <a:schemeClr val="lt2"/>
                </a:solidFill>
              </a:rPr>
              <a:t>HERE ?</a:t>
            </a:r>
            <a:endParaRPr sz="25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(More the students better will be the performance)</a:t>
            </a:r>
            <a:endParaRPr sz="2500">
              <a:solidFill>
                <a:schemeClr val="lt2"/>
              </a:solidFill>
            </a:endParaRPr>
          </a:p>
        </p:txBody>
      </p:sp>
      <p:pic>
        <p:nvPicPr>
          <p:cNvPr id="354" name="Google Shape;354;p34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4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7"/>
          <p:cNvSpPr txBox="1">
            <a:spLocks noGrp="1"/>
          </p:cNvSpPr>
          <p:nvPr>
            <p:ph type="title" idx="4294967295"/>
          </p:nvPr>
        </p:nvSpPr>
        <p:spPr>
          <a:xfrm>
            <a:off x="1973400" y="471525"/>
            <a:ext cx="5197200" cy="768000"/>
          </a:xfrm>
          <a:prstGeom prst="rect">
            <a:avLst/>
          </a:prstGeom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: The Problem :</a:t>
            </a:r>
            <a:endParaRPr sz="2400"/>
          </a:p>
        </p:txBody>
      </p:sp>
      <p:sp>
        <p:nvSpPr>
          <p:cNvPr id="243" name="Google Shape;243;p17"/>
          <p:cNvSpPr txBox="1">
            <a:spLocks noGrp="1"/>
          </p:cNvSpPr>
          <p:nvPr>
            <p:ph type="title" idx="4294967295"/>
          </p:nvPr>
        </p:nvSpPr>
        <p:spPr>
          <a:xfrm>
            <a:off x="1973400" y="1419975"/>
            <a:ext cx="5197200" cy="3067500"/>
          </a:xfrm>
          <a:prstGeom prst="rect">
            <a:avLst/>
          </a:prstGeom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Low Teacher Student Ratio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Low Attendance of Students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Disinterest in Studies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Absence of proper libraries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Disparity between education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Poor time management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Lack of Access To technology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Absence of formal training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5" descr="Screen Shot 2015-11-20 at 9.47.21 AM.png"/>
          <p:cNvPicPr preferRelativeResize="0"/>
          <p:nvPr/>
        </p:nvPicPr>
        <p:blipFill rotWithShape="1">
          <a:blip r:embed="rId3">
            <a:alphaModFix/>
          </a:blip>
          <a:srcRect l="4413" r="4404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0047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Aim to achieve an interconnected society of teacher and students irrespective of any economic background.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625" y="162725"/>
            <a:ext cx="8800326" cy="502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6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31">
            <a:off x="3443476" y="82968"/>
            <a:ext cx="1969848" cy="496413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6"/>
          <p:cNvSpPr txBox="1"/>
          <p:nvPr/>
        </p:nvSpPr>
        <p:spPr>
          <a:xfrm>
            <a:off x="2855550" y="463900"/>
            <a:ext cx="34329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Moving On Next...</a:t>
            </a:r>
            <a:endParaRPr sz="3000" b="1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9" name="Google Shape;369;p36"/>
          <p:cNvSpPr txBox="1">
            <a:spLocks noGrp="1"/>
          </p:cNvSpPr>
          <p:nvPr>
            <p:ph type="body" idx="4294967295"/>
          </p:nvPr>
        </p:nvSpPr>
        <p:spPr>
          <a:xfrm>
            <a:off x="852225" y="824000"/>
            <a:ext cx="7504800" cy="4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Char char="➢"/>
            </a:pPr>
            <a:r>
              <a:rPr lang="en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We will start with our focus on only underprivileged students</a:t>
            </a:r>
            <a:endParaRPr sz="1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Char char="➢"/>
            </a:pPr>
            <a:r>
              <a:rPr lang="en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Once our platform gains traction in the society; services will be made available to everyone but at a premium</a:t>
            </a:r>
            <a:endParaRPr sz="1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Char char="➢"/>
            </a:pPr>
            <a:r>
              <a:rPr lang="en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Students from poor economic backgrounds will have an opportunity of availing all our services for free via proper documents issued by the government</a:t>
            </a:r>
            <a:endParaRPr sz="1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Char char="➢"/>
            </a:pPr>
            <a:r>
              <a:rPr lang="en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We look forward to collaborating with other platforms such as Google to enhance the entire experience for students altogether</a:t>
            </a:r>
            <a:endParaRPr sz="1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"/>
              <a:buChar char="➢"/>
            </a:pPr>
            <a:r>
              <a:rPr lang="en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Such an initiative is sure to increase employment rates for teachers as well as increase learning interest for students</a:t>
            </a:r>
            <a:endParaRPr sz="1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600"/>
              <a:buFont typeface="Raleway"/>
              <a:buChar char="➢"/>
            </a:pPr>
            <a:r>
              <a:rPr lang="en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 proper web and android app integration supported by AI and ML to empower the future in a very simplistic way is what we aim at achieving</a:t>
            </a:r>
            <a:endParaRPr sz="1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37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7911" y="539250"/>
            <a:ext cx="6368178" cy="406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>
            <a:spLocks noGrp="1"/>
          </p:cNvSpPr>
          <p:nvPr>
            <p:ph type="title"/>
          </p:nvPr>
        </p:nvSpPr>
        <p:spPr>
          <a:xfrm>
            <a:off x="387900" y="77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Planned Timeline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380" name="Google Shape;380;p38"/>
          <p:cNvGraphicFramePr/>
          <p:nvPr/>
        </p:nvGraphicFramePr>
        <p:xfrm>
          <a:off x="323100" y="2393975"/>
          <a:ext cx="8522700" cy="719125"/>
        </p:xfrm>
        <a:graphic>
          <a:graphicData uri="http://schemas.openxmlformats.org/drawingml/2006/table">
            <a:tbl>
              <a:tblPr>
                <a:noFill/>
                <a:tableStyleId>{6E88C7D7-5382-4D6F-8948-CDD4B42B6640}</a:tableStyleId>
              </a:tblPr>
              <a:tblGrid>
                <a:gridCol w="710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37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719125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2019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2020</a:t>
                      </a:r>
                      <a:endParaRPr sz="180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381" name="Google Shape;381;p38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82" name="Google Shape;382;p38"/>
          <p:cNvSpPr txBox="1">
            <a:spLocks noGrp="1"/>
          </p:cNvSpPr>
          <p:nvPr>
            <p:ph type="title"/>
          </p:nvPr>
        </p:nvSpPr>
        <p:spPr>
          <a:xfrm>
            <a:off x="417575" y="1006462"/>
            <a:ext cx="23157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December</a:t>
            </a:r>
            <a:r>
              <a:rPr lang="en" sz="1800">
                <a:solidFill>
                  <a:schemeClr val="dk1"/>
                </a:solidFill>
              </a:rPr>
              <a:t> 201</a:t>
            </a:r>
            <a:r>
              <a:rPr lang="en" sz="1800"/>
              <a:t>9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83" name="Google Shape;383;p38"/>
          <p:cNvSpPr txBox="1">
            <a:spLocks noGrp="1"/>
          </p:cNvSpPr>
          <p:nvPr>
            <p:ph type="body" idx="4294967295"/>
          </p:nvPr>
        </p:nvSpPr>
        <p:spPr>
          <a:xfrm>
            <a:off x="569975" y="1255675"/>
            <a:ext cx="25287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6035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Integrate Website with Android app</a:t>
            </a:r>
            <a:endParaRPr sz="1400"/>
          </a:p>
          <a:p>
            <a:pPr marL="285750" lvl="0" indent="-26035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Gather resources and funding for maintenance</a:t>
            </a:r>
            <a:endParaRPr sz="1400"/>
          </a:p>
          <a:p>
            <a:pPr marL="285750" lvl="0" indent="-17145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384" name="Google Shape;384;p38"/>
          <p:cNvSpPr txBox="1">
            <a:spLocks noGrp="1"/>
          </p:cNvSpPr>
          <p:nvPr>
            <p:ph type="title"/>
          </p:nvPr>
        </p:nvSpPr>
        <p:spPr>
          <a:xfrm>
            <a:off x="3174809" y="3592137"/>
            <a:ext cx="23157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February 2020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85" name="Google Shape;385;p38"/>
          <p:cNvSpPr txBox="1">
            <a:spLocks noGrp="1"/>
          </p:cNvSpPr>
          <p:nvPr>
            <p:ph type="body" idx="4294967295"/>
          </p:nvPr>
        </p:nvSpPr>
        <p:spPr>
          <a:xfrm>
            <a:off x="3098600" y="3993750"/>
            <a:ext cx="23157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6035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Gather all data and use the proposed ML model to enhance user experience</a:t>
            </a:r>
            <a:endParaRPr sz="1400"/>
          </a:p>
        </p:txBody>
      </p:sp>
      <p:sp>
        <p:nvSpPr>
          <p:cNvPr id="386" name="Google Shape;386;p38"/>
          <p:cNvSpPr txBox="1">
            <a:spLocks noGrp="1"/>
          </p:cNvSpPr>
          <p:nvPr>
            <p:ph type="title"/>
          </p:nvPr>
        </p:nvSpPr>
        <p:spPr>
          <a:xfrm>
            <a:off x="4839932" y="1006462"/>
            <a:ext cx="23532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June 2020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387" name="Google Shape;387;p38"/>
          <p:cNvSpPr txBox="1">
            <a:spLocks noGrp="1"/>
          </p:cNvSpPr>
          <p:nvPr>
            <p:ph type="body" idx="4294967295"/>
          </p:nvPr>
        </p:nvSpPr>
        <p:spPr>
          <a:xfrm>
            <a:off x="5014850" y="1331875"/>
            <a:ext cx="24522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6035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Increase Awareness</a:t>
            </a:r>
            <a:endParaRPr sz="1400"/>
          </a:p>
          <a:p>
            <a:pPr marL="285750" lvl="0" indent="-26035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Make publicly available</a:t>
            </a:r>
            <a:endParaRPr sz="1400"/>
          </a:p>
          <a:p>
            <a:pPr marL="285750" lvl="0" indent="-26035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Provide formal training</a:t>
            </a:r>
            <a:endParaRPr sz="1400"/>
          </a:p>
        </p:txBody>
      </p:sp>
      <p:sp>
        <p:nvSpPr>
          <p:cNvPr id="388" name="Google Shape;388;p38"/>
          <p:cNvSpPr txBox="1">
            <a:spLocks noGrp="1"/>
          </p:cNvSpPr>
          <p:nvPr>
            <p:ph type="title"/>
          </p:nvPr>
        </p:nvSpPr>
        <p:spPr>
          <a:xfrm>
            <a:off x="6245122" y="3592137"/>
            <a:ext cx="23532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</a:t>
            </a:r>
            <a:r>
              <a:rPr lang="en" sz="1800"/>
              <a:t>20</a:t>
            </a:r>
            <a:endParaRPr sz="1800" b="1">
              <a:solidFill>
                <a:schemeClr val="dk1"/>
              </a:solidFill>
            </a:endParaRPr>
          </a:p>
        </p:txBody>
      </p:sp>
      <p:cxnSp>
        <p:nvCxnSpPr>
          <p:cNvPr id="389" name="Google Shape;389;p38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90" name="Google Shape;390;p38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91" name="Google Shape;391;p38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92" name="Google Shape;392;p38"/>
          <p:cNvSpPr txBox="1">
            <a:spLocks noGrp="1"/>
          </p:cNvSpPr>
          <p:nvPr>
            <p:ph type="body" idx="4294967295"/>
          </p:nvPr>
        </p:nvSpPr>
        <p:spPr>
          <a:xfrm>
            <a:off x="6119425" y="3988200"/>
            <a:ext cx="28194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6035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Enhance further by integrating apps like Google Bolo, Google Translate into our platform</a:t>
            </a:r>
            <a:endParaRPr sz="1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9"/>
          <p:cNvSpPr/>
          <p:nvPr/>
        </p:nvSpPr>
        <p:spPr>
          <a:xfrm>
            <a:off x="-10025" y="10025"/>
            <a:ext cx="9153900" cy="5133600"/>
          </a:xfrm>
          <a:prstGeom prst="rect">
            <a:avLst/>
          </a:prstGeom>
          <a:solidFill>
            <a:srgbClr val="000000">
              <a:alpha val="7692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9"/>
          <p:cNvSpPr txBox="1">
            <a:spLocks noGrp="1"/>
          </p:cNvSpPr>
          <p:nvPr>
            <p:ph type="title"/>
          </p:nvPr>
        </p:nvSpPr>
        <p:spPr>
          <a:xfrm>
            <a:off x="2275975" y="375350"/>
            <a:ext cx="4652100" cy="5403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/>
              <a:t>The 3 Perspectives</a:t>
            </a:r>
            <a:endParaRPr b="1" u="sng"/>
          </a:p>
        </p:txBody>
      </p:sp>
      <p:grpSp>
        <p:nvGrpSpPr>
          <p:cNvPr id="399" name="Google Shape;399;p39"/>
          <p:cNvGrpSpPr/>
          <p:nvPr/>
        </p:nvGrpSpPr>
        <p:grpSpPr>
          <a:xfrm>
            <a:off x="266700" y="1655250"/>
            <a:ext cx="2382600" cy="2213400"/>
            <a:chOff x="266700" y="2112450"/>
            <a:chExt cx="2382600" cy="2213400"/>
          </a:xfrm>
        </p:grpSpPr>
        <p:sp>
          <p:nvSpPr>
            <p:cNvPr id="400" name="Google Shape;400;p39"/>
            <p:cNvSpPr txBox="1"/>
            <p:nvPr/>
          </p:nvSpPr>
          <p:spPr>
            <a:xfrm>
              <a:off x="585550" y="2112450"/>
              <a:ext cx="1644300" cy="3711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Students</a:t>
              </a: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1" name="Google Shape;401;p39"/>
            <p:cNvSpPr txBox="1"/>
            <p:nvPr/>
          </p:nvSpPr>
          <p:spPr>
            <a:xfrm>
              <a:off x="266700" y="2483550"/>
              <a:ext cx="2382600" cy="184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Better interaction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Increased Interest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Quick Revision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Free Library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Appropriate Courses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02" name="Google Shape;402;p39"/>
          <p:cNvGrpSpPr/>
          <p:nvPr/>
        </p:nvGrpSpPr>
        <p:grpSpPr>
          <a:xfrm>
            <a:off x="3250075" y="1616250"/>
            <a:ext cx="2382600" cy="2215275"/>
            <a:chOff x="3250075" y="2073450"/>
            <a:chExt cx="2382600" cy="2215275"/>
          </a:xfrm>
        </p:grpSpPr>
        <p:sp>
          <p:nvSpPr>
            <p:cNvPr id="403" name="Google Shape;403;p39"/>
            <p:cNvSpPr txBox="1"/>
            <p:nvPr/>
          </p:nvSpPr>
          <p:spPr>
            <a:xfrm>
              <a:off x="3597450" y="2073450"/>
              <a:ext cx="1644300" cy="3711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Teachers</a:t>
              </a: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4" name="Google Shape;404;p39"/>
            <p:cNvSpPr txBox="1"/>
            <p:nvPr/>
          </p:nvSpPr>
          <p:spPr>
            <a:xfrm>
              <a:off x="3250075" y="2446425"/>
              <a:ext cx="2382600" cy="184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Better Teaching Method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Virtual Classes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Formally Trained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Educate Online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Create Discussions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05" name="Google Shape;405;p39"/>
          <p:cNvGrpSpPr/>
          <p:nvPr/>
        </p:nvGrpSpPr>
        <p:grpSpPr>
          <a:xfrm>
            <a:off x="6158175" y="1655250"/>
            <a:ext cx="2865600" cy="2213400"/>
            <a:chOff x="6158175" y="2112450"/>
            <a:chExt cx="2865600" cy="2213400"/>
          </a:xfrm>
        </p:grpSpPr>
        <p:sp>
          <p:nvSpPr>
            <p:cNvPr id="406" name="Google Shape;406;p39"/>
            <p:cNvSpPr txBox="1"/>
            <p:nvPr/>
          </p:nvSpPr>
          <p:spPr>
            <a:xfrm>
              <a:off x="6768825" y="2112450"/>
              <a:ext cx="1644300" cy="3711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Schools</a:t>
              </a: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7" name="Google Shape;407;p39"/>
            <p:cNvSpPr txBox="1"/>
            <p:nvPr/>
          </p:nvSpPr>
          <p:spPr>
            <a:xfrm>
              <a:off x="6158175" y="2483550"/>
              <a:ext cx="2865600" cy="18423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Increased Overall Attendance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Compete Irrespectively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Higher Student Acceptance Rate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21590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Better Interconnected Society</a:t>
              </a:r>
              <a:endPara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408" name="Google Shape;408;p39"/>
          <p:cNvCxnSpPr>
            <a:stCxn id="398" idx="2"/>
            <a:endCxn id="400" idx="0"/>
          </p:cNvCxnSpPr>
          <p:nvPr/>
        </p:nvCxnSpPr>
        <p:spPr>
          <a:xfrm rot="5400000">
            <a:off x="2635075" y="-311800"/>
            <a:ext cx="739500" cy="3194400"/>
          </a:xfrm>
          <a:prstGeom prst="bentConnector3">
            <a:avLst>
              <a:gd name="adj1" fmla="val 5000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9" name="Google Shape;409;p39"/>
          <p:cNvCxnSpPr>
            <a:stCxn id="398" idx="2"/>
            <a:endCxn id="403" idx="0"/>
          </p:cNvCxnSpPr>
          <p:nvPr/>
        </p:nvCxnSpPr>
        <p:spPr>
          <a:xfrm rot="5400000">
            <a:off x="4160575" y="1174700"/>
            <a:ext cx="700500" cy="182400"/>
          </a:xfrm>
          <a:prstGeom prst="bentConnector3">
            <a:avLst>
              <a:gd name="adj1" fmla="val 5000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0" name="Google Shape;410;p39"/>
          <p:cNvCxnSpPr>
            <a:stCxn id="398" idx="2"/>
            <a:endCxn id="406" idx="0"/>
          </p:cNvCxnSpPr>
          <p:nvPr/>
        </p:nvCxnSpPr>
        <p:spPr>
          <a:xfrm rot="-5400000" flipH="1">
            <a:off x="5726725" y="-209050"/>
            <a:ext cx="739500" cy="2988900"/>
          </a:xfrm>
          <a:prstGeom prst="bentConnector3">
            <a:avLst>
              <a:gd name="adj1" fmla="val 5000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0"/>
          <p:cNvSpPr/>
          <p:nvPr/>
        </p:nvSpPr>
        <p:spPr>
          <a:xfrm>
            <a:off x="18700" y="100"/>
            <a:ext cx="9125400" cy="5143500"/>
          </a:xfrm>
          <a:prstGeom prst="rect">
            <a:avLst/>
          </a:prstGeom>
          <a:solidFill>
            <a:srgbClr val="000000">
              <a:alpha val="4157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40"/>
          <p:cNvSpPr txBox="1">
            <a:spLocks noGrp="1"/>
          </p:cNvSpPr>
          <p:nvPr>
            <p:ph type="title"/>
          </p:nvPr>
        </p:nvSpPr>
        <p:spPr>
          <a:xfrm>
            <a:off x="387900" y="534225"/>
            <a:ext cx="8368200" cy="686100"/>
          </a:xfrm>
          <a:prstGeom prst="rect">
            <a:avLst/>
          </a:prstGeom>
          <a:ln w="762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grpSp>
        <p:nvGrpSpPr>
          <p:cNvPr id="417" name="Google Shape;417;p40"/>
          <p:cNvGrpSpPr/>
          <p:nvPr/>
        </p:nvGrpSpPr>
        <p:grpSpPr>
          <a:xfrm>
            <a:off x="387925" y="2256899"/>
            <a:ext cx="8368200" cy="2504305"/>
            <a:chOff x="387925" y="1565850"/>
            <a:chExt cx="8368200" cy="1823700"/>
          </a:xfrm>
        </p:grpSpPr>
        <p:sp>
          <p:nvSpPr>
            <p:cNvPr id="418" name="Google Shape;418;p40"/>
            <p:cNvSpPr/>
            <p:nvPr/>
          </p:nvSpPr>
          <p:spPr>
            <a:xfrm>
              <a:off x="387925" y="1565850"/>
              <a:ext cx="8368200" cy="1823700"/>
            </a:xfrm>
            <a:prstGeom prst="roundRect">
              <a:avLst>
                <a:gd name="adj" fmla="val 16667"/>
              </a:avLst>
            </a:prstGeom>
            <a:solidFill>
              <a:srgbClr val="000000">
                <a:alpha val="3258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0"/>
            <p:cNvSpPr txBox="1"/>
            <p:nvPr/>
          </p:nvSpPr>
          <p:spPr>
            <a:xfrm>
              <a:off x="617225" y="2127300"/>
              <a:ext cx="2151000" cy="56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Anindit Sinha</a:t>
              </a:r>
              <a:endParaRPr sz="18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(Web De</a:t>
              </a:r>
              <a:r>
                <a:rPr lang="en-US" sz="1200" dirty="0" err="1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veloper</a:t>
              </a: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)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0" name="Google Shape;420;p40"/>
            <p:cNvSpPr txBox="1"/>
            <p:nvPr/>
          </p:nvSpPr>
          <p:spPr>
            <a:xfrm>
              <a:off x="3534025" y="2127300"/>
              <a:ext cx="2151000" cy="56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Shreyasis Roy</a:t>
              </a: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(App &amp; ML Model Designer)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21" name="Google Shape;421;p40"/>
            <p:cNvSpPr txBox="1"/>
            <p:nvPr/>
          </p:nvSpPr>
          <p:spPr>
            <a:xfrm>
              <a:off x="6298425" y="2127300"/>
              <a:ext cx="2151000" cy="562800"/>
            </a:xfrm>
            <a:prstGeom prst="rect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Ankita Thakur</a:t>
              </a:r>
              <a:endPara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(Data Aggregation)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1"/>
          <p:cNvSpPr txBox="1">
            <a:spLocks noGrp="1"/>
          </p:cNvSpPr>
          <p:nvPr>
            <p:ph type="ctrTitle"/>
          </p:nvPr>
        </p:nvSpPr>
        <p:spPr>
          <a:xfrm>
            <a:off x="311700" y="1957350"/>
            <a:ext cx="8520600" cy="12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Lobster"/>
                <a:ea typeface="Lobster"/>
                <a:cs typeface="Lobster"/>
                <a:sym typeface="Lobster"/>
              </a:rPr>
              <a:t>Thank You</a:t>
            </a:r>
            <a:endParaRPr sz="48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2"/>
          <p:cNvSpPr txBox="1">
            <a:spLocks noGrp="1"/>
          </p:cNvSpPr>
          <p:nvPr>
            <p:ph type="title"/>
          </p:nvPr>
        </p:nvSpPr>
        <p:spPr>
          <a:xfrm>
            <a:off x="1885350" y="1897113"/>
            <a:ext cx="5373300" cy="13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Queries... ??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425" y="162725"/>
            <a:ext cx="6988350" cy="493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8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31">
            <a:off x="3502708" y="149981"/>
            <a:ext cx="1953783" cy="694063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8"/>
          <p:cNvSpPr txBox="1"/>
          <p:nvPr/>
        </p:nvSpPr>
        <p:spPr>
          <a:xfrm>
            <a:off x="2108425" y="811925"/>
            <a:ext cx="47025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3C78D8"/>
                </a:solidFill>
                <a:latin typeface="Raleway"/>
                <a:ea typeface="Raleway"/>
                <a:cs typeface="Raleway"/>
                <a:sym typeface="Raleway"/>
              </a:rPr>
              <a:t>Proposed Solution</a:t>
            </a:r>
            <a:endParaRPr sz="3000" b="1">
              <a:solidFill>
                <a:srgbClr val="3C78D8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1" name="Google Shape;251;p18"/>
          <p:cNvSpPr txBox="1">
            <a:spLocks noGrp="1"/>
          </p:cNvSpPr>
          <p:nvPr>
            <p:ph type="body" idx="4294967295"/>
          </p:nvPr>
        </p:nvSpPr>
        <p:spPr>
          <a:xfrm>
            <a:off x="1958050" y="1377475"/>
            <a:ext cx="5196000" cy="32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Create an approach</a:t>
            </a:r>
            <a:r>
              <a:rPr lang="en" sz="16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to grab the student’s attention right from the start: simple, useful and smart.</a:t>
            </a:r>
            <a:endParaRPr sz="1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2385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➔"/>
            </a:pPr>
            <a:r>
              <a:rPr lang="en" sz="15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Simple</a:t>
            </a:r>
            <a:b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Simple UI, Proper Tutorials, Quick and easy access</a:t>
            </a:r>
            <a:endParaRPr sz="1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Char char="➔"/>
            </a:pPr>
            <a:r>
              <a:rPr lang="en" sz="15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Useful</a:t>
            </a:r>
            <a:b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 - Library, Video Lectures, Teacher Student Interaction, Quick Discussion Platform</a:t>
            </a:r>
            <a:endParaRPr sz="1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Raleway"/>
              <a:buChar char="➔"/>
            </a:pPr>
            <a:r>
              <a:rPr lang="en" sz="15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Smart</a:t>
            </a:r>
            <a:b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" sz="15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AI Chatbot, Automated Course recommender system, Language Learner System</a:t>
            </a:r>
            <a:endParaRPr sz="15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9"/>
          <p:cNvSpPr txBox="1">
            <a:spLocks noGrp="1"/>
          </p:cNvSpPr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Plan So Far</a:t>
            </a: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337275" y="1879200"/>
            <a:ext cx="2651400" cy="24642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3199515" y="1879200"/>
            <a:ext cx="2651400" cy="24642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6061755" y="1879200"/>
            <a:ext cx="2651400" cy="24642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rgbClr val="3876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9"/>
          <p:cNvSpPr txBox="1">
            <a:spLocks noGrp="1"/>
          </p:cNvSpPr>
          <p:nvPr>
            <p:ph type="title"/>
          </p:nvPr>
        </p:nvSpPr>
        <p:spPr>
          <a:xfrm>
            <a:off x="6124279" y="1995767"/>
            <a:ext cx="2482500" cy="21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A Machine Learning Model to make life of students easier for choosing the proper course</a:t>
            </a:r>
            <a:endParaRPr sz="2000" b="0">
              <a:solidFill>
                <a:schemeClr val="lt1"/>
              </a:solidFill>
            </a:endParaRPr>
          </a:p>
        </p:txBody>
      </p:sp>
      <p:sp>
        <p:nvSpPr>
          <p:cNvPr id="261" name="Google Shape;261;p19"/>
          <p:cNvSpPr txBox="1">
            <a:spLocks noGrp="1"/>
          </p:cNvSpPr>
          <p:nvPr>
            <p:ph type="title"/>
          </p:nvPr>
        </p:nvSpPr>
        <p:spPr>
          <a:xfrm>
            <a:off x="364125" y="2073775"/>
            <a:ext cx="2759100" cy="21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A Website to enable both teacher and student for enhanced approach to education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262" name="Google Shape;262;p19"/>
          <p:cNvSpPr txBox="1">
            <a:spLocks noGrp="1"/>
          </p:cNvSpPr>
          <p:nvPr>
            <p:ph type="title"/>
          </p:nvPr>
        </p:nvSpPr>
        <p:spPr>
          <a:xfrm>
            <a:off x="3284503" y="1995767"/>
            <a:ext cx="2482500" cy="21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An App aimed at quick and easy education to always be in touch with what’s important</a:t>
            </a:r>
            <a:endParaRPr sz="2000" b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0665" y="1334275"/>
            <a:ext cx="4016835" cy="2851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0"/>
          <p:cNvSpPr txBox="1"/>
          <p:nvPr/>
        </p:nvSpPr>
        <p:spPr>
          <a:xfrm>
            <a:off x="392400" y="1334275"/>
            <a:ext cx="4470600" cy="2919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rage"/>
              <a:buChar char="➔"/>
            </a:pPr>
            <a:r>
              <a:rPr lang="en" sz="22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Simple and easy to understand</a:t>
            </a:r>
            <a:endParaRPr sz="22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rage"/>
              <a:buChar char="➔"/>
            </a:pPr>
            <a:r>
              <a:rPr lang="en" sz="22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Simple features, hassle free to utilise</a:t>
            </a:r>
            <a:endParaRPr sz="22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verage"/>
              <a:buChar char="➔"/>
            </a:pPr>
            <a:r>
              <a:rPr lang="en" sz="22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Future plans of integration with the application</a:t>
            </a:r>
            <a:endParaRPr sz="22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marR="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200"/>
              <a:buFont typeface="Average"/>
              <a:buChar char="➔"/>
            </a:pPr>
            <a:r>
              <a:rPr lang="en" sz="22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Benefits which the students get</a:t>
            </a:r>
            <a:endParaRPr sz="22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69" name="Google Shape;269;p20"/>
          <p:cNvSpPr txBox="1">
            <a:spLocks noGrp="1"/>
          </p:cNvSpPr>
          <p:nvPr>
            <p:ph type="title" idx="4294967295"/>
          </p:nvPr>
        </p:nvSpPr>
        <p:spPr>
          <a:xfrm>
            <a:off x="965200" y="399075"/>
            <a:ext cx="3095100" cy="768000"/>
          </a:xfrm>
          <a:prstGeom prst="rect">
            <a:avLst/>
          </a:prstGeom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The Website</a:t>
            </a:r>
            <a:endParaRPr sz="2400"/>
          </a:p>
        </p:txBody>
      </p:sp>
      <p:pic>
        <p:nvPicPr>
          <p:cNvPr id="270" name="Google Shape;27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1775" y="1471800"/>
            <a:ext cx="3201000" cy="189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1" title="EdEasy working website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125" y="162725"/>
            <a:ext cx="7720550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2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33">
            <a:off x="3409032" y="160592"/>
            <a:ext cx="2238744" cy="654142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2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3" name="Google Shape;283;p22"/>
          <p:cNvSpPr txBox="1"/>
          <p:nvPr/>
        </p:nvSpPr>
        <p:spPr>
          <a:xfrm>
            <a:off x="1495325" y="1272625"/>
            <a:ext cx="6013200" cy="30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22"/>
          <p:cNvSpPr txBox="1"/>
          <p:nvPr/>
        </p:nvSpPr>
        <p:spPr>
          <a:xfrm>
            <a:off x="1410475" y="1020850"/>
            <a:ext cx="6384300" cy="356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/>
              <a:t>Allows students to register to the website or access as a guest.</a:t>
            </a:r>
            <a:endParaRPr sz="160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/>
              <a:t>Registered students get access to the full features of the website, whereas the guests have limited access.</a:t>
            </a:r>
            <a:endParaRPr sz="1600"/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endParaRPr sz="1600"/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/>
              <a:t>Registered students will be able to access notes and other relevant materials which the teachers will upload on the website.</a:t>
            </a:r>
            <a:endParaRPr sz="1600"/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endParaRPr sz="1600"/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/>
              <a:t>Students will be able to borrow books (like a library), and return them within a specified time period.</a:t>
            </a:r>
            <a:endParaRPr sz="1600"/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</a:pPr>
            <a:endParaRPr sz="1600"/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/>
              <a:t>A ready working drawing peer-to-peer drawing board for the teachers and students. (Will be made live in future versions.)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 txBox="1">
            <a:spLocks noGrp="1"/>
          </p:cNvSpPr>
          <p:nvPr>
            <p:ph type="title"/>
          </p:nvPr>
        </p:nvSpPr>
        <p:spPr>
          <a:xfrm>
            <a:off x="283100" y="1245550"/>
            <a:ext cx="8631600" cy="26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special admin panel for the developers. Will be modified for teachers.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4"/>
          <p:cNvSpPr txBox="1">
            <a:spLocks noGrp="1"/>
          </p:cNvSpPr>
          <p:nvPr>
            <p:ph type="title"/>
          </p:nvPr>
        </p:nvSpPr>
        <p:spPr>
          <a:xfrm>
            <a:off x="1421475" y="254950"/>
            <a:ext cx="6752100" cy="9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: The Library Feature :</a:t>
            </a:r>
            <a:br>
              <a:rPr lang="en" dirty="0"/>
            </a:br>
            <a:br>
              <a:rPr lang="en" dirty="0"/>
            </a:br>
            <a:endParaRPr dirty="0">
              <a:solidFill>
                <a:schemeClr val="accent5"/>
              </a:solidFill>
            </a:endParaRPr>
          </a:p>
        </p:txBody>
      </p:sp>
      <p:sp>
        <p:nvSpPr>
          <p:cNvPr id="295" name="Google Shape;295;p24"/>
          <p:cNvSpPr txBox="1"/>
          <p:nvPr/>
        </p:nvSpPr>
        <p:spPr>
          <a:xfrm>
            <a:off x="779775" y="1881400"/>
            <a:ext cx="8035500" cy="19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Char char="●"/>
            </a:pPr>
            <a:r>
              <a:rPr lang="en"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Borrowing and returning the books</a:t>
            </a:r>
            <a:endParaRPr sz="3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3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Char char="●"/>
            </a:pPr>
            <a:r>
              <a:rPr lang="en"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Borrowed Books viewable on the application only</a:t>
            </a:r>
            <a:endParaRPr sz="3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750</Words>
  <Application>Microsoft Office PowerPoint</Application>
  <PresentationFormat>On-screen Show (16:9)</PresentationFormat>
  <Paragraphs>122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Roboto</vt:lpstr>
      <vt:lpstr>Average</vt:lpstr>
      <vt:lpstr>Roboto Slab</vt:lpstr>
      <vt:lpstr>Raleway</vt:lpstr>
      <vt:lpstr>Arial</vt:lpstr>
      <vt:lpstr>Lato</vt:lpstr>
      <vt:lpstr>Lobster</vt:lpstr>
      <vt:lpstr>Marina</vt:lpstr>
      <vt:lpstr>EdEasy</vt:lpstr>
      <vt:lpstr>: The Problem :</vt:lpstr>
      <vt:lpstr>PowerPoint Presentation</vt:lpstr>
      <vt:lpstr>Our Plan So Far</vt:lpstr>
      <vt:lpstr>The Website</vt:lpstr>
      <vt:lpstr>PowerPoint Presentation</vt:lpstr>
      <vt:lpstr>PowerPoint Presentation</vt:lpstr>
      <vt:lpstr>A special admin panel for the developers. Will be modified for teachers.</vt:lpstr>
      <vt:lpstr>: The Library Feature :  </vt:lpstr>
      <vt:lpstr> : Future Version :  The Drawing Board</vt:lpstr>
      <vt:lpstr>PowerPoint Presentation</vt:lpstr>
      <vt:lpstr>The App</vt:lpstr>
      <vt:lpstr>PowerPoint Presentation</vt:lpstr>
      <vt:lpstr>PowerPoint Presentation</vt:lpstr>
      <vt:lpstr> : Future Version :  Multilingual Help</vt:lpstr>
      <vt:lpstr>So, what do we do with all the data collected from students all around the globe?</vt:lpstr>
      <vt:lpstr>Feed it to a  Machine Learning Model!   (With a little help from your device)</vt:lpstr>
      <vt:lpstr>PowerPoint Presentation</vt:lpstr>
      <vt:lpstr>WHAT IS THE PURPOSE OF  ML MODEL HERE ?   (More the students better will be the performance)</vt:lpstr>
      <vt:lpstr>We Aim to achieve an interconnected society of teacher and students irrespective of any economic background.</vt:lpstr>
      <vt:lpstr>PowerPoint Presentation</vt:lpstr>
      <vt:lpstr>PowerPoint Presentation</vt:lpstr>
      <vt:lpstr>Planned Timeline</vt:lpstr>
      <vt:lpstr>The 3 Perspectives</vt:lpstr>
      <vt:lpstr>Our Team</vt:lpstr>
      <vt:lpstr>Thank You</vt:lpstr>
      <vt:lpstr>Any Queries... 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EdEasy</dc:title>
  <cp:lastModifiedBy>Shreyasis Roy</cp:lastModifiedBy>
  <cp:revision>1</cp:revision>
  <dcterms:modified xsi:type="dcterms:W3CDTF">2019-10-19T01:46:11Z</dcterms:modified>
</cp:coreProperties>
</file>